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Slab"/>
      <p:regular r:id="rId26"/>
      <p:bold r:id="rId27"/>
    </p:embeddedFont>
    <p:embeddedFont>
      <p:font typeface="Roboto"/>
      <p:regular r:id="rId28"/>
      <p:bold r:id="rId29"/>
      <p:italic r:id="rId30"/>
      <p:boldItalic r:id="rId31"/>
    </p:embeddedFont>
    <p:embeddedFont>
      <p:font typeface="Nuni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FB999E-58D7-443F-A254-7F67FD609C1A}">
  <a:tblStyle styleId="{96FB999E-58D7-443F-A254-7F67FD609C1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Slab-regular.fntdata"/><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font" Target="fonts/RobotoSlab-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Nunito-bold.fntdata"/><Relationship Id="rId10" Type="http://schemas.openxmlformats.org/officeDocument/2006/relationships/slide" Target="slides/slide4.xml"/><Relationship Id="rId32" Type="http://schemas.openxmlformats.org/officeDocument/2006/relationships/font" Target="fonts/Nunito-regular.fntdata"/><Relationship Id="rId13" Type="http://schemas.openxmlformats.org/officeDocument/2006/relationships/slide" Target="slides/slide7.xml"/><Relationship Id="rId35" Type="http://schemas.openxmlformats.org/officeDocument/2006/relationships/font" Target="fonts/Nunito-boldItalic.fntdata"/><Relationship Id="rId12" Type="http://schemas.openxmlformats.org/officeDocument/2006/relationships/slide" Target="slides/slide6.xml"/><Relationship Id="rId34" Type="http://schemas.openxmlformats.org/officeDocument/2006/relationships/font" Target="fonts/Nuni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a516c08eb5_1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a516c08eb5_1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a516c08eb5_1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a516c08eb5_1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a516c08eb5_1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a516c08eb5_1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a516c08eb5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a516c08eb5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a516c08eb5_1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a516c08eb5_1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a516c08eb5_1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a516c08eb5_1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a516c08eb5_1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a516c08eb5_1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a516c08eb5_1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a516c08eb5_1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a516c08eb5_1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a516c08eb5_1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a516c08eb5_1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a516c08eb5_1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a516c08eb5_1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a516c08eb5_1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a516c08eb5_1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a516c08eb5_1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a516c08eb5_1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a516c08eb5_1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a516c08eb5_1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a516c08eb5_1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a516c08eb5_1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a516c08eb5_1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a516c08eb5_1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a516c08eb5_1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a516c08eb5_1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a516c08eb5_1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a516c08eb5_1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a516c08eb5_1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rive.google.com/drive/folders/1DraOPm95sHavM02EIBYu6QAOROmZTTMY?usp=share_link" TargetMode="External"/><Relationship Id="rId4" Type="http://schemas.openxmlformats.org/officeDocument/2006/relationships/hyperlink" Target="https://drive.google.com/drive/folders/1DraOPm95sHavM02EIBYu6QAOROmZTTMY?usp=share_link" TargetMode="External"/><Relationship Id="rId5" Type="http://schemas.openxmlformats.org/officeDocument/2006/relationships/image" Target="../media/image1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2173750" y="842738"/>
            <a:ext cx="6741000" cy="1304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000"/>
              <a:t>ENPM662- Project 2</a:t>
            </a:r>
            <a:endParaRPr sz="3000"/>
          </a:p>
          <a:p>
            <a:pPr indent="0" lvl="0" marL="0" rtl="0" algn="ctr">
              <a:spcBef>
                <a:spcPts val="0"/>
              </a:spcBef>
              <a:spcAft>
                <a:spcPts val="0"/>
              </a:spcAft>
              <a:buNone/>
            </a:pPr>
            <a:r>
              <a:rPr lang="en" sz="3000"/>
              <a:t>Topic - Fruit picking robot(GoodPick)</a:t>
            </a:r>
            <a:endParaRPr sz="3000"/>
          </a:p>
        </p:txBody>
      </p:sp>
      <p:sp>
        <p:nvSpPr>
          <p:cNvPr id="64" name="Google Shape;64;p13"/>
          <p:cNvSpPr txBox="1"/>
          <p:nvPr>
            <p:ph idx="1" type="subTitle"/>
          </p:nvPr>
        </p:nvSpPr>
        <p:spPr>
          <a:xfrm>
            <a:off x="214300" y="3041200"/>
            <a:ext cx="4031100" cy="2000400"/>
          </a:xfrm>
          <a:prstGeom prst="rect">
            <a:avLst/>
          </a:prstGeom>
        </p:spPr>
        <p:txBody>
          <a:bodyPr anchorCtr="0" anchor="t" bIns="91425" lIns="91425" spcFirstLastPara="1" rIns="91425" wrap="square" tIns="91425">
            <a:normAutofit fontScale="70000"/>
          </a:bodyPr>
          <a:lstStyle/>
          <a:p>
            <a:pPr indent="0" lvl="0" marL="0" rtl="0" algn="ctr">
              <a:spcBef>
                <a:spcPts val="0"/>
              </a:spcBef>
              <a:spcAft>
                <a:spcPts val="0"/>
              </a:spcAft>
              <a:buNone/>
            </a:pPr>
            <a:r>
              <a:rPr lang="en" u="sng"/>
              <a:t>Members</a:t>
            </a:r>
            <a:r>
              <a:rPr lang="en"/>
              <a: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Hritvik Choudhari (UID: 119208793)</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Abhimanyu Saxena (UID: 119342763)</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Professor: Reza Monferadi</a:t>
            </a:r>
            <a:endParaRPr/>
          </a:p>
        </p:txBody>
      </p:sp>
      <p:pic>
        <p:nvPicPr>
          <p:cNvPr descr="Logo&#10;&#10;Description automatically generated" id="65" name="Google Shape;65;p13"/>
          <p:cNvPicPr preferRelativeResize="0"/>
          <p:nvPr/>
        </p:nvPicPr>
        <p:blipFill rotWithShape="1">
          <a:blip r:embed="rId3">
            <a:alphaModFix/>
          </a:blip>
          <a:srcRect b="0" l="0" r="0" t="0"/>
          <a:stretch/>
        </p:blipFill>
        <p:spPr>
          <a:xfrm>
            <a:off x="0" y="747225"/>
            <a:ext cx="1495125" cy="1495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3">
            <a:alphaModFix/>
          </a:blip>
          <a:stretch>
            <a:fillRect/>
          </a:stretch>
        </p:blipFill>
        <p:spPr>
          <a:xfrm>
            <a:off x="152400" y="1244475"/>
            <a:ext cx="8818100" cy="3746625"/>
          </a:xfrm>
          <a:prstGeom prst="rect">
            <a:avLst/>
          </a:prstGeom>
          <a:noFill/>
          <a:ln>
            <a:noFill/>
          </a:ln>
        </p:spPr>
      </p:pic>
      <p:sp>
        <p:nvSpPr>
          <p:cNvPr id="118" name="Google Shape;118;p22"/>
          <p:cNvSpPr txBox="1"/>
          <p:nvPr/>
        </p:nvSpPr>
        <p:spPr>
          <a:xfrm>
            <a:off x="2775300" y="599200"/>
            <a:ext cx="27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Nunito"/>
                <a:ea typeface="Nunito"/>
                <a:cs typeface="Nunito"/>
                <a:sym typeface="Nunito"/>
              </a:rPr>
              <a:t>J1 = 0° | J2 =0°  | J3 = 0°</a:t>
            </a:r>
            <a:endParaRPr>
              <a:solidFill>
                <a:schemeClr val="dk1"/>
              </a:solidFill>
              <a:latin typeface="Nunito"/>
              <a:ea typeface="Nunito"/>
              <a:cs typeface="Nunito"/>
              <a:sym typeface="Nunito"/>
            </a:endParaRPr>
          </a:p>
        </p:txBody>
      </p:sp>
      <p:sp>
        <p:nvSpPr>
          <p:cNvPr id="119" name="Google Shape;119;p22"/>
          <p:cNvSpPr txBox="1"/>
          <p:nvPr/>
        </p:nvSpPr>
        <p:spPr>
          <a:xfrm>
            <a:off x="424500" y="169650"/>
            <a:ext cx="8807700" cy="492600"/>
          </a:xfrm>
          <a:prstGeom prst="rect">
            <a:avLst/>
          </a:prstGeom>
          <a:noFill/>
          <a:ln>
            <a:noFill/>
          </a:ln>
        </p:spPr>
        <p:txBody>
          <a:bodyPr anchorCtr="0" anchor="t" bIns="91425" lIns="91425" spcFirstLastPara="1" rIns="91425" wrap="square" tIns="91425">
            <a:spAutoFit/>
          </a:bodyPr>
          <a:lstStyle/>
          <a:p>
            <a:pPr indent="0" lvl="0" marL="0" marR="17780" rtl="0" algn="l">
              <a:lnSpc>
                <a:spcPct val="102699"/>
              </a:lnSpc>
              <a:spcBef>
                <a:spcPts val="655"/>
              </a:spcBef>
              <a:spcAft>
                <a:spcPts val="0"/>
              </a:spcAft>
              <a:buNone/>
            </a:pPr>
            <a:r>
              <a:rPr b="1" lang="en" sz="2000" u="sng">
                <a:solidFill>
                  <a:schemeClr val="dk1"/>
                </a:solidFill>
              </a:rPr>
              <a:t>Forward and Inverse Kinematics Calculation and Verification</a:t>
            </a:r>
            <a:endParaRPr b="1" u="sng">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3"/>
          <p:cNvPicPr preferRelativeResize="0"/>
          <p:nvPr/>
        </p:nvPicPr>
        <p:blipFill>
          <a:blip r:embed="rId3">
            <a:alphaModFix/>
          </a:blip>
          <a:stretch>
            <a:fillRect/>
          </a:stretch>
        </p:blipFill>
        <p:spPr>
          <a:xfrm>
            <a:off x="238125" y="1540300"/>
            <a:ext cx="8667750" cy="3324225"/>
          </a:xfrm>
          <a:prstGeom prst="rect">
            <a:avLst/>
          </a:prstGeom>
          <a:noFill/>
          <a:ln>
            <a:noFill/>
          </a:ln>
        </p:spPr>
      </p:pic>
      <p:sp>
        <p:nvSpPr>
          <p:cNvPr id="125" name="Google Shape;125;p23"/>
          <p:cNvSpPr txBox="1"/>
          <p:nvPr/>
        </p:nvSpPr>
        <p:spPr>
          <a:xfrm>
            <a:off x="2707450" y="972425"/>
            <a:ext cx="27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Nunito"/>
                <a:ea typeface="Nunito"/>
                <a:cs typeface="Nunito"/>
                <a:sym typeface="Nunito"/>
              </a:rPr>
              <a:t>J1 = 90° | J2 =0</a:t>
            </a:r>
            <a:r>
              <a:rPr lang="en">
                <a:solidFill>
                  <a:schemeClr val="dk1"/>
                </a:solidFill>
                <a:latin typeface="Nunito"/>
                <a:ea typeface="Nunito"/>
                <a:cs typeface="Nunito"/>
                <a:sym typeface="Nunito"/>
              </a:rPr>
              <a:t>° </a:t>
            </a:r>
            <a:r>
              <a:rPr lang="en">
                <a:solidFill>
                  <a:schemeClr val="dk1"/>
                </a:solidFill>
                <a:latin typeface="Nunito"/>
                <a:ea typeface="Nunito"/>
                <a:cs typeface="Nunito"/>
                <a:sym typeface="Nunito"/>
              </a:rPr>
              <a:t> | J3 = 0</a:t>
            </a:r>
            <a:r>
              <a:rPr lang="en">
                <a:solidFill>
                  <a:schemeClr val="dk1"/>
                </a:solidFill>
                <a:latin typeface="Nunito"/>
                <a:ea typeface="Nunito"/>
                <a:cs typeface="Nunito"/>
                <a:sym typeface="Nunito"/>
              </a:rPr>
              <a:t>°</a:t>
            </a:r>
            <a:endParaRPr>
              <a:solidFill>
                <a:schemeClr val="dk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4"/>
          <p:cNvPicPr preferRelativeResize="0"/>
          <p:nvPr/>
        </p:nvPicPr>
        <p:blipFill>
          <a:blip r:embed="rId3">
            <a:alphaModFix/>
          </a:blip>
          <a:stretch>
            <a:fillRect/>
          </a:stretch>
        </p:blipFill>
        <p:spPr>
          <a:xfrm>
            <a:off x="489175" y="1326700"/>
            <a:ext cx="8534400" cy="3751475"/>
          </a:xfrm>
          <a:prstGeom prst="rect">
            <a:avLst/>
          </a:prstGeom>
          <a:noFill/>
          <a:ln>
            <a:noFill/>
          </a:ln>
        </p:spPr>
      </p:pic>
      <p:sp>
        <p:nvSpPr>
          <p:cNvPr id="131" name="Google Shape;131;p24"/>
          <p:cNvSpPr txBox="1"/>
          <p:nvPr/>
        </p:nvSpPr>
        <p:spPr>
          <a:xfrm>
            <a:off x="2761725" y="606000"/>
            <a:ext cx="27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Nunito"/>
                <a:ea typeface="Nunito"/>
                <a:cs typeface="Nunito"/>
                <a:sym typeface="Nunito"/>
              </a:rPr>
              <a:t>J1 = 0° | J2 =90°  | J3 = 0°</a:t>
            </a:r>
            <a:endParaRPr>
              <a:solidFill>
                <a:schemeClr val="dk1"/>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5"/>
          <p:cNvPicPr preferRelativeResize="0"/>
          <p:nvPr/>
        </p:nvPicPr>
        <p:blipFill>
          <a:blip r:embed="rId3">
            <a:alphaModFix/>
          </a:blip>
          <a:stretch>
            <a:fillRect/>
          </a:stretch>
        </p:blipFill>
        <p:spPr>
          <a:xfrm>
            <a:off x="264650" y="1408350"/>
            <a:ext cx="8791575" cy="3575925"/>
          </a:xfrm>
          <a:prstGeom prst="rect">
            <a:avLst/>
          </a:prstGeom>
          <a:noFill/>
          <a:ln>
            <a:noFill/>
          </a:ln>
        </p:spPr>
      </p:pic>
      <p:sp>
        <p:nvSpPr>
          <p:cNvPr id="137" name="Google Shape;137;p25"/>
          <p:cNvSpPr txBox="1"/>
          <p:nvPr/>
        </p:nvSpPr>
        <p:spPr>
          <a:xfrm>
            <a:off x="2951725" y="612800"/>
            <a:ext cx="278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Nunito"/>
                <a:ea typeface="Nunito"/>
                <a:cs typeface="Nunito"/>
                <a:sym typeface="Nunito"/>
              </a:rPr>
              <a:t>J1 = 0° | J2 =0°  | J3 = 90°</a:t>
            </a:r>
            <a:endParaRPr>
              <a:solidFill>
                <a:schemeClr val="dk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1303800" y="598575"/>
            <a:ext cx="7030500" cy="411900"/>
          </a:xfrm>
          <a:prstGeom prst="rect">
            <a:avLst/>
          </a:prstGeom>
        </p:spPr>
        <p:txBody>
          <a:bodyPr anchorCtr="0" anchor="b" bIns="91425" lIns="91425" spcFirstLastPara="1" rIns="91425" wrap="square" tIns="91425">
            <a:noAutofit/>
          </a:bodyPr>
          <a:lstStyle/>
          <a:p>
            <a:pPr indent="0" lvl="0" marL="0" marR="17780" rtl="0" algn="l">
              <a:lnSpc>
                <a:spcPct val="102699"/>
              </a:lnSpc>
              <a:spcBef>
                <a:spcPts val="655"/>
              </a:spcBef>
              <a:spcAft>
                <a:spcPts val="0"/>
              </a:spcAft>
              <a:buNone/>
            </a:pPr>
            <a:r>
              <a:rPr b="1" lang="en" sz="2700" u="sng">
                <a:latin typeface="Arial"/>
                <a:ea typeface="Arial"/>
                <a:cs typeface="Arial"/>
                <a:sym typeface="Arial"/>
              </a:rPr>
              <a:t>Simulation</a:t>
            </a:r>
            <a:endParaRPr b="1" sz="2700" u="sng"/>
          </a:p>
        </p:txBody>
      </p:sp>
      <p:sp>
        <p:nvSpPr>
          <p:cNvPr id="143" name="Google Shape;143;p26"/>
          <p:cNvSpPr txBox="1"/>
          <p:nvPr/>
        </p:nvSpPr>
        <p:spPr>
          <a:xfrm>
            <a:off x="2271300" y="40238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Link to </a:t>
            </a:r>
            <a:r>
              <a:rPr lang="en" u="sng">
                <a:solidFill>
                  <a:schemeClr val="hlink"/>
                </a:solidFill>
                <a:hlinkClick r:id="rId4"/>
              </a:rPr>
              <a:t>drive</a:t>
            </a:r>
            <a:endParaRPr/>
          </a:p>
        </p:txBody>
      </p:sp>
      <p:pic>
        <p:nvPicPr>
          <p:cNvPr id="144" name="Google Shape;144;p26"/>
          <p:cNvPicPr preferRelativeResize="0"/>
          <p:nvPr/>
        </p:nvPicPr>
        <p:blipFill>
          <a:blip r:embed="rId5">
            <a:alphaModFix/>
          </a:blip>
          <a:stretch>
            <a:fillRect/>
          </a:stretch>
        </p:blipFill>
        <p:spPr>
          <a:xfrm>
            <a:off x="2032025" y="1128950"/>
            <a:ext cx="4808166" cy="2708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1283400" y="180150"/>
            <a:ext cx="1268100" cy="595500"/>
          </a:xfrm>
          <a:prstGeom prst="rect">
            <a:avLst/>
          </a:prstGeom>
        </p:spPr>
        <p:txBody>
          <a:bodyPr anchorCtr="0" anchor="b" bIns="91425" lIns="91425" spcFirstLastPara="1" rIns="91425" wrap="square" tIns="91425">
            <a:normAutofit/>
          </a:bodyPr>
          <a:lstStyle/>
          <a:p>
            <a:pPr indent="0" lvl="0" marL="0" marR="17780" rtl="0" algn="l">
              <a:lnSpc>
                <a:spcPct val="102699"/>
              </a:lnSpc>
              <a:spcBef>
                <a:spcPts val="655"/>
              </a:spcBef>
              <a:spcAft>
                <a:spcPts val="0"/>
              </a:spcAft>
              <a:buNone/>
            </a:pPr>
            <a:r>
              <a:rPr b="1" lang="en" sz="2000" u="sng">
                <a:latin typeface="Arial"/>
                <a:ea typeface="Arial"/>
                <a:cs typeface="Arial"/>
                <a:sym typeface="Arial"/>
              </a:rPr>
              <a:t>Results</a:t>
            </a:r>
            <a:endParaRPr b="1" sz="2000" u="sng"/>
          </a:p>
        </p:txBody>
      </p:sp>
      <p:pic>
        <p:nvPicPr>
          <p:cNvPr id="150" name="Google Shape;150;p27"/>
          <p:cNvPicPr preferRelativeResize="0"/>
          <p:nvPr/>
        </p:nvPicPr>
        <p:blipFill>
          <a:blip r:embed="rId3">
            <a:alphaModFix/>
          </a:blip>
          <a:stretch>
            <a:fillRect/>
          </a:stretch>
        </p:blipFill>
        <p:spPr>
          <a:xfrm>
            <a:off x="5114725" y="1798702"/>
            <a:ext cx="3197850" cy="2476250"/>
          </a:xfrm>
          <a:prstGeom prst="rect">
            <a:avLst/>
          </a:prstGeom>
          <a:noFill/>
          <a:ln>
            <a:noFill/>
          </a:ln>
        </p:spPr>
      </p:pic>
      <p:pic>
        <p:nvPicPr>
          <p:cNvPr id="151" name="Google Shape;151;p27"/>
          <p:cNvPicPr preferRelativeResize="0"/>
          <p:nvPr/>
        </p:nvPicPr>
        <p:blipFill>
          <a:blip r:embed="rId4">
            <a:alphaModFix/>
          </a:blip>
          <a:stretch>
            <a:fillRect/>
          </a:stretch>
        </p:blipFill>
        <p:spPr>
          <a:xfrm>
            <a:off x="893025" y="1710875"/>
            <a:ext cx="3361550" cy="2727775"/>
          </a:xfrm>
          <a:prstGeom prst="rect">
            <a:avLst/>
          </a:prstGeom>
          <a:noFill/>
          <a:ln>
            <a:noFill/>
          </a:ln>
        </p:spPr>
      </p:pic>
      <p:sp>
        <p:nvSpPr>
          <p:cNvPr id="152" name="Google Shape;152;p27"/>
          <p:cNvSpPr txBox="1"/>
          <p:nvPr/>
        </p:nvSpPr>
        <p:spPr>
          <a:xfrm>
            <a:off x="1594625" y="855000"/>
            <a:ext cx="690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Nunito"/>
                <a:ea typeface="Nunito"/>
                <a:cs typeface="Nunito"/>
                <a:sym typeface="Nunito"/>
              </a:rPr>
              <a:t>The trajectory of pick pose is modelled below:</a:t>
            </a:r>
            <a:endParaRPr>
              <a:solidFill>
                <a:schemeClr val="dk1"/>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1303800" y="363850"/>
            <a:ext cx="7030500" cy="401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Code </a:t>
            </a:r>
            <a:endParaRPr b="1" u="sng"/>
          </a:p>
        </p:txBody>
      </p:sp>
      <p:pic>
        <p:nvPicPr>
          <p:cNvPr id="158" name="Google Shape;158;p28"/>
          <p:cNvPicPr preferRelativeResize="0"/>
          <p:nvPr/>
        </p:nvPicPr>
        <p:blipFill>
          <a:blip r:embed="rId3">
            <a:alphaModFix/>
          </a:blip>
          <a:stretch>
            <a:fillRect/>
          </a:stretch>
        </p:blipFill>
        <p:spPr>
          <a:xfrm>
            <a:off x="152400" y="1091975"/>
            <a:ext cx="4838026" cy="3899124"/>
          </a:xfrm>
          <a:prstGeom prst="rect">
            <a:avLst/>
          </a:prstGeom>
          <a:noFill/>
          <a:ln>
            <a:noFill/>
          </a:ln>
        </p:spPr>
      </p:pic>
      <p:pic>
        <p:nvPicPr>
          <p:cNvPr id="159" name="Google Shape;159;p28"/>
          <p:cNvPicPr preferRelativeResize="0"/>
          <p:nvPr/>
        </p:nvPicPr>
        <p:blipFill>
          <a:blip r:embed="rId4">
            <a:alphaModFix/>
          </a:blip>
          <a:stretch>
            <a:fillRect/>
          </a:stretch>
        </p:blipFill>
        <p:spPr>
          <a:xfrm>
            <a:off x="4990425" y="1091975"/>
            <a:ext cx="4082151" cy="38991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1303800" y="598575"/>
            <a:ext cx="7030500" cy="452700"/>
          </a:xfrm>
          <a:prstGeom prst="rect">
            <a:avLst/>
          </a:prstGeom>
        </p:spPr>
        <p:txBody>
          <a:bodyPr anchorCtr="0" anchor="b" bIns="91425" lIns="91425" spcFirstLastPara="1" rIns="91425" wrap="square" tIns="91425">
            <a:noAutofit/>
          </a:bodyPr>
          <a:lstStyle/>
          <a:p>
            <a:pPr indent="0" lvl="0" marL="0" marR="17780" rtl="0" algn="l">
              <a:lnSpc>
                <a:spcPct val="102699"/>
              </a:lnSpc>
              <a:spcBef>
                <a:spcPts val="655"/>
              </a:spcBef>
              <a:spcAft>
                <a:spcPts val="0"/>
              </a:spcAft>
              <a:buSzPts val="990"/>
              <a:buNone/>
            </a:pPr>
            <a:r>
              <a:rPr b="1" lang="en" sz="2700" u="sng">
                <a:latin typeface="Arial"/>
                <a:ea typeface="Arial"/>
                <a:cs typeface="Arial"/>
                <a:sym typeface="Arial"/>
              </a:rPr>
              <a:t>Conclusion</a:t>
            </a:r>
            <a:endParaRPr b="1" sz="2700" u="sng"/>
          </a:p>
        </p:txBody>
      </p:sp>
      <p:sp>
        <p:nvSpPr>
          <p:cNvPr id="165" name="Google Shape;165;p29"/>
          <p:cNvSpPr txBox="1"/>
          <p:nvPr>
            <p:ph idx="1" type="body"/>
          </p:nvPr>
        </p:nvSpPr>
        <p:spPr>
          <a:xfrm>
            <a:off x="622525" y="1449150"/>
            <a:ext cx="8327700" cy="3459600"/>
          </a:xfrm>
          <a:prstGeom prst="rect">
            <a:avLst/>
          </a:prstGeom>
        </p:spPr>
        <p:txBody>
          <a:bodyPr anchorCtr="0" anchor="t" bIns="91425" lIns="91425" spcFirstLastPara="1" rIns="91425" wrap="square" tIns="91425">
            <a:normAutofit/>
          </a:bodyPr>
          <a:lstStyle/>
          <a:p>
            <a:pPr indent="-114300" lvl="0" marL="0" rtl="0" algn="l">
              <a:lnSpc>
                <a:spcPct val="150000"/>
              </a:lnSpc>
              <a:spcBef>
                <a:spcPts val="0"/>
              </a:spcBef>
              <a:spcAft>
                <a:spcPts val="0"/>
              </a:spcAft>
              <a:buClr>
                <a:schemeClr val="dk1"/>
              </a:buClr>
              <a:buSzPts val="1800"/>
              <a:buFont typeface="Arial"/>
              <a:buChar char="•"/>
            </a:pPr>
            <a:r>
              <a:rPr lang="en" sz="1800">
                <a:latin typeface="Roboto"/>
                <a:ea typeface="Roboto"/>
                <a:cs typeface="Roboto"/>
                <a:sym typeface="Roboto"/>
              </a:rPr>
              <a:t> Successful implementation of GoodPick that can teleop to the required position and scan the object using camera sensor before picking it up using the attached end-effector gripper.</a:t>
            </a:r>
            <a:endParaRPr sz="1400">
              <a:latin typeface="Arial"/>
              <a:ea typeface="Arial"/>
              <a:cs typeface="Arial"/>
              <a:sym typeface="Arial"/>
            </a:endParaRPr>
          </a:p>
          <a:p>
            <a:pPr indent="-114300" lvl="0" marL="0" rtl="0" algn="l">
              <a:lnSpc>
                <a:spcPct val="150000"/>
              </a:lnSpc>
              <a:spcBef>
                <a:spcPts val="0"/>
              </a:spcBef>
              <a:spcAft>
                <a:spcPts val="0"/>
              </a:spcAft>
              <a:buClr>
                <a:schemeClr val="dk1"/>
              </a:buClr>
              <a:buSzPts val="1800"/>
              <a:buFont typeface="Arial"/>
              <a:buChar char="•"/>
            </a:pPr>
            <a:r>
              <a:rPr lang="en" sz="1800">
                <a:latin typeface="Roboto"/>
                <a:ea typeface="Roboto"/>
                <a:cs typeface="Roboto"/>
                <a:sym typeface="Roboto"/>
              </a:rPr>
              <a:t> The Forward and Inverse kinematics were verified using the robot poses and the trajectory plotted by the end-effector.</a:t>
            </a:r>
            <a:endParaRPr sz="1800">
              <a:latin typeface="Roboto"/>
              <a:ea typeface="Roboto"/>
              <a:cs typeface="Roboto"/>
              <a:sym typeface="Roboto"/>
            </a:endParaRPr>
          </a:p>
          <a:p>
            <a:pPr indent="-114300" lvl="0" marL="0" rtl="0" algn="l">
              <a:lnSpc>
                <a:spcPct val="150000"/>
              </a:lnSpc>
              <a:spcBef>
                <a:spcPts val="0"/>
              </a:spcBef>
              <a:spcAft>
                <a:spcPts val="0"/>
              </a:spcAft>
              <a:buClr>
                <a:schemeClr val="dk1"/>
              </a:buClr>
              <a:buSzPts val="1800"/>
              <a:buFont typeface="Roboto"/>
              <a:buChar char="•"/>
            </a:pPr>
            <a:r>
              <a:rPr lang="en" sz="1800">
                <a:latin typeface="Roboto"/>
                <a:ea typeface="Roboto"/>
                <a:cs typeface="Roboto"/>
                <a:sym typeface="Roboto"/>
              </a:rPr>
              <a:t>The gazebo world was </a:t>
            </a:r>
            <a:r>
              <a:rPr lang="en" sz="1800">
                <a:latin typeface="Roboto"/>
                <a:ea typeface="Roboto"/>
                <a:cs typeface="Roboto"/>
                <a:sym typeface="Roboto"/>
              </a:rPr>
              <a:t>created</a:t>
            </a:r>
            <a:r>
              <a:rPr lang="en" sz="1800">
                <a:latin typeface="Roboto"/>
                <a:ea typeface="Roboto"/>
                <a:cs typeface="Roboto"/>
                <a:sym typeface="Roboto"/>
              </a:rPr>
              <a:t> according to the application environment of our robot.</a:t>
            </a:r>
            <a:endParaRPr sz="18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1303800" y="598575"/>
            <a:ext cx="7030500" cy="513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Challenges Faced</a:t>
            </a:r>
            <a:endParaRPr b="1" u="sng"/>
          </a:p>
        </p:txBody>
      </p:sp>
      <p:sp>
        <p:nvSpPr>
          <p:cNvPr id="171" name="Google Shape;171;p30"/>
          <p:cNvSpPr txBox="1"/>
          <p:nvPr>
            <p:ph idx="1" type="body"/>
          </p:nvPr>
        </p:nvSpPr>
        <p:spPr>
          <a:xfrm>
            <a:off x="785825" y="1408350"/>
            <a:ext cx="8164200" cy="35106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AutoNum type="arabicPeriod"/>
            </a:pPr>
            <a:r>
              <a:rPr lang="en" sz="1700"/>
              <a:t>The gazebo simulator didn’t provided us the opportunity to fix fruits on top of tree in contrast with Copeliasim.</a:t>
            </a:r>
            <a:endParaRPr sz="1700"/>
          </a:p>
          <a:p>
            <a:pPr indent="-336550" lvl="0" marL="457200" rtl="0" algn="l">
              <a:spcBef>
                <a:spcPts val="0"/>
              </a:spcBef>
              <a:spcAft>
                <a:spcPts val="0"/>
              </a:spcAft>
              <a:buSzPts val="1700"/>
              <a:buAutoNum type="arabicPeriod"/>
            </a:pPr>
            <a:r>
              <a:rPr lang="en" sz="1700"/>
              <a:t>We faced issues while configuring our manipulator in MoveIt as there were issues associated with the moveit launch file in the Gazebo world. The robot did spawn in Rviz but not in Gazebo.</a:t>
            </a:r>
            <a:endParaRPr sz="1700"/>
          </a:p>
          <a:p>
            <a:pPr indent="-336550" lvl="0" marL="457200" rtl="0" algn="l">
              <a:spcBef>
                <a:spcPts val="0"/>
              </a:spcBef>
              <a:spcAft>
                <a:spcPts val="0"/>
              </a:spcAft>
              <a:buSzPts val="1700"/>
              <a:buAutoNum type="arabicPeriod"/>
            </a:pPr>
            <a:r>
              <a:rPr lang="en" sz="1700"/>
              <a:t>The PID tuning was very difficult as the weight and inertial components impacted the movement of the manipulator very heavily.</a:t>
            </a:r>
            <a:endParaRPr sz="1700"/>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1303800" y="598575"/>
            <a:ext cx="7030500" cy="564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Contributions</a:t>
            </a:r>
            <a:endParaRPr b="1" u="sng"/>
          </a:p>
        </p:txBody>
      </p:sp>
      <p:sp>
        <p:nvSpPr>
          <p:cNvPr id="177" name="Google Shape;177;p31"/>
          <p:cNvSpPr txBox="1"/>
          <p:nvPr>
            <p:ph idx="1" type="body"/>
          </p:nvPr>
        </p:nvSpPr>
        <p:spPr>
          <a:xfrm>
            <a:off x="642950" y="1489975"/>
            <a:ext cx="8348100" cy="3551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sz="1800"/>
              <a:t>Robot Modeling and assembly along with URDF file- </a:t>
            </a:r>
            <a:r>
              <a:rPr b="1" lang="en" sz="1800"/>
              <a:t>Hritvik</a:t>
            </a:r>
            <a:endParaRPr b="1" sz="1800"/>
          </a:p>
          <a:p>
            <a:pPr indent="-342900" lvl="0" marL="457200" rtl="0" algn="l">
              <a:spcBef>
                <a:spcPts val="0"/>
              </a:spcBef>
              <a:spcAft>
                <a:spcPts val="0"/>
              </a:spcAft>
              <a:buSzPts val="1800"/>
              <a:buAutoNum type="arabicPeriod"/>
            </a:pPr>
            <a:r>
              <a:rPr lang="en" sz="1800"/>
              <a:t>Forward and Inverse Kinematic validation using DH parameters- </a:t>
            </a:r>
            <a:r>
              <a:rPr b="1" lang="en" sz="1800"/>
              <a:t>Hritvik</a:t>
            </a:r>
            <a:endParaRPr b="1" sz="1800"/>
          </a:p>
          <a:p>
            <a:pPr indent="-342900" lvl="0" marL="457200" rtl="0" algn="l">
              <a:spcBef>
                <a:spcPts val="0"/>
              </a:spcBef>
              <a:spcAft>
                <a:spcPts val="0"/>
              </a:spcAft>
              <a:buSzPts val="1800"/>
              <a:buAutoNum type="arabicPeriod"/>
            </a:pPr>
            <a:r>
              <a:rPr lang="en" sz="1800"/>
              <a:t>Attaching controllers and PID tuning for joints- </a:t>
            </a:r>
            <a:r>
              <a:rPr b="1" lang="en" sz="1800"/>
              <a:t>Abhimanyu</a:t>
            </a:r>
            <a:endParaRPr b="1" sz="1800"/>
          </a:p>
          <a:p>
            <a:pPr indent="-342900" lvl="0" marL="457200" rtl="0" algn="l">
              <a:spcBef>
                <a:spcPts val="0"/>
              </a:spcBef>
              <a:spcAft>
                <a:spcPts val="0"/>
              </a:spcAft>
              <a:buSzPts val="1800"/>
              <a:buAutoNum type="arabicPeriod"/>
            </a:pPr>
            <a:r>
              <a:rPr lang="en" sz="1800"/>
              <a:t>Creating Gazebo world, Pub-Sub architecture and camera sensor integration- </a:t>
            </a:r>
            <a:r>
              <a:rPr b="1" lang="en" sz="1800"/>
              <a:t>Abhimanyu</a:t>
            </a:r>
            <a:endParaRPr b="1" sz="1800"/>
          </a:p>
          <a:p>
            <a:pPr indent="-342900" lvl="0" marL="457200" rtl="0" algn="l">
              <a:spcBef>
                <a:spcPts val="0"/>
              </a:spcBef>
              <a:spcAft>
                <a:spcPts val="0"/>
              </a:spcAft>
              <a:buSzPts val="1800"/>
              <a:buAutoNum type="arabicPeriod"/>
            </a:pPr>
            <a:r>
              <a:rPr lang="en" sz="1800"/>
              <a:t>Presentation and report- </a:t>
            </a:r>
            <a:r>
              <a:rPr b="1" lang="en" sz="1800"/>
              <a:t>Hritvik and Abhimanyu</a:t>
            </a:r>
            <a:endParaRPr b="1"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1303800" y="598575"/>
            <a:ext cx="7030500" cy="381300"/>
          </a:xfrm>
          <a:prstGeom prst="rect">
            <a:avLst/>
          </a:prstGeom>
        </p:spPr>
        <p:txBody>
          <a:bodyPr anchorCtr="0" anchor="b" bIns="91425" lIns="91425" spcFirstLastPara="1" rIns="91425" wrap="square" tIns="91425">
            <a:noAutofit/>
          </a:bodyPr>
          <a:lstStyle/>
          <a:p>
            <a:pPr indent="0" lvl="0" marL="12700" rtl="0" algn="l">
              <a:spcBef>
                <a:spcPts val="0"/>
              </a:spcBef>
              <a:spcAft>
                <a:spcPts val="0"/>
              </a:spcAft>
              <a:buClr>
                <a:srgbClr val="000000"/>
              </a:buClr>
              <a:buSzPts val="990"/>
              <a:buFont typeface="Arial"/>
              <a:buNone/>
            </a:pPr>
            <a:r>
              <a:rPr b="1" lang="en" sz="2700" u="sng">
                <a:latin typeface="Calibri"/>
                <a:ea typeface="Calibri"/>
                <a:cs typeface="Calibri"/>
                <a:sym typeface="Calibri"/>
              </a:rPr>
              <a:t>ABSTRACT</a:t>
            </a:r>
            <a:endParaRPr b="1" sz="2700" u="sng"/>
          </a:p>
        </p:txBody>
      </p:sp>
      <p:sp>
        <p:nvSpPr>
          <p:cNvPr id="71" name="Google Shape;71;p14"/>
          <p:cNvSpPr txBox="1"/>
          <p:nvPr>
            <p:ph idx="1" type="body"/>
          </p:nvPr>
        </p:nvSpPr>
        <p:spPr>
          <a:xfrm>
            <a:off x="469450" y="1428750"/>
            <a:ext cx="8470500" cy="3592200"/>
          </a:xfrm>
          <a:prstGeom prst="rect">
            <a:avLst/>
          </a:prstGeom>
          <a:solidFill>
            <a:schemeClr val="lt1"/>
          </a:solidFill>
        </p:spPr>
        <p:txBody>
          <a:bodyPr anchorCtr="0" anchor="t" bIns="91425" lIns="91425" spcFirstLastPara="1" rIns="91425" wrap="square" tIns="91425">
            <a:noAutofit/>
          </a:bodyPr>
          <a:lstStyle/>
          <a:p>
            <a:pPr indent="0" lvl="0" marL="0" marR="0" rtl="0" algn="just">
              <a:lnSpc>
                <a:spcPct val="130000"/>
              </a:lnSpc>
              <a:spcBef>
                <a:spcPts val="0"/>
              </a:spcBef>
              <a:spcAft>
                <a:spcPts val="0"/>
              </a:spcAft>
              <a:buSzPts val="852"/>
              <a:buNone/>
            </a:pPr>
            <a:r>
              <a:rPr lang="en" sz="1795">
                <a:latin typeface="Arial"/>
                <a:ea typeface="Arial"/>
                <a:cs typeface="Arial"/>
                <a:sym typeface="Arial"/>
              </a:rPr>
              <a:t>GoodPick is an UGV designed to carry out wide variety of outdoor operations.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It’s high payload capacity and large lug-tread tires allows it to tackle challenging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real-world terrain. Although GoodPick robot is mainly used for long distance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tele-operation and navigation and path planning, we intend to mount a 3 DOF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manipulator over it to extend its application in the agricultural domain </a:t>
            </a:r>
            <a:r>
              <a:rPr lang="en" sz="1795">
                <a:latin typeface="Arial"/>
                <a:ea typeface="Arial"/>
                <a:cs typeface="Arial"/>
                <a:sym typeface="Arial"/>
              </a:rPr>
              <a:t>e</a:t>
            </a:r>
            <a:r>
              <a:rPr lang="en" sz="1795">
                <a:latin typeface="Arial"/>
                <a:ea typeface="Arial"/>
                <a:cs typeface="Arial"/>
                <a:sym typeface="Arial"/>
              </a:rPr>
              <a:t>specially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for fruit and berry picking task with the help of high-resolution RGB </a:t>
            </a:r>
            <a:r>
              <a:rPr lang="en" sz="1795">
                <a:latin typeface="Arial"/>
                <a:ea typeface="Arial"/>
                <a:cs typeface="Arial"/>
                <a:sym typeface="Arial"/>
              </a:rPr>
              <a:t>c</a:t>
            </a:r>
            <a:r>
              <a:rPr lang="en" sz="1795">
                <a:latin typeface="Arial"/>
                <a:ea typeface="Arial"/>
                <a:cs typeface="Arial"/>
                <a:sym typeface="Arial"/>
              </a:rPr>
              <a:t>amera.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Appropriate controllers are added to make the manipulator attached to follow a</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p</a:t>
            </a:r>
            <a:r>
              <a:rPr lang="en" sz="1795">
                <a:latin typeface="Arial"/>
                <a:ea typeface="Arial"/>
                <a:cs typeface="Arial"/>
                <a:sym typeface="Arial"/>
              </a:rPr>
              <a:t>articular trajectory based on the location of </a:t>
            </a:r>
            <a:r>
              <a:rPr lang="en" sz="1795">
                <a:latin typeface="Arial"/>
                <a:ea typeface="Arial"/>
                <a:cs typeface="Arial"/>
                <a:sym typeface="Arial"/>
              </a:rPr>
              <a:t>the</a:t>
            </a:r>
            <a:r>
              <a:rPr lang="en" sz="1795">
                <a:latin typeface="Arial"/>
                <a:ea typeface="Arial"/>
                <a:cs typeface="Arial"/>
                <a:sym typeface="Arial"/>
              </a:rPr>
              <a:t> fruit it intends to pick. This </a:t>
            </a:r>
            <a:endParaRPr sz="1795">
              <a:latin typeface="Arial"/>
              <a:ea typeface="Arial"/>
              <a:cs typeface="Arial"/>
              <a:sym typeface="Arial"/>
            </a:endParaRPr>
          </a:p>
          <a:p>
            <a:pPr indent="0" lvl="0" marL="0" marR="0" rtl="0" algn="just">
              <a:lnSpc>
                <a:spcPct val="130000"/>
              </a:lnSpc>
              <a:spcBef>
                <a:spcPts val="0"/>
              </a:spcBef>
              <a:spcAft>
                <a:spcPts val="0"/>
              </a:spcAft>
              <a:buSzPts val="852"/>
              <a:buNone/>
            </a:pPr>
            <a:r>
              <a:rPr lang="en" sz="1795">
                <a:latin typeface="Arial"/>
                <a:ea typeface="Arial"/>
                <a:cs typeface="Arial"/>
                <a:sym typeface="Arial"/>
              </a:rPr>
              <a:t>p</a:t>
            </a:r>
            <a:r>
              <a:rPr lang="en" sz="1795">
                <a:latin typeface="Arial"/>
                <a:ea typeface="Arial"/>
                <a:cs typeface="Arial"/>
                <a:sym typeface="Arial"/>
              </a:rPr>
              <a:t>roject models the functionality of the robot.</a:t>
            </a:r>
            <a:endParaRPr sz="1795">
              <a:latin typeface="Arial"/>
              <a:ea typeface="Arial"/>
              <a:cs typeface="Arial"/>
              <a:sym typeface="Arial"/>
            </a:endParaRPr>
          </a:p>
          <a:p>
            <a:pPr indent="0" lvl="0" marL="0" marR="0" rtl="0" algn="just">
              <a:lnSpc>
                <a:spcPct val="95000"/>
              </a:lnSpc>
              <a:spcBef>
                <a:spcPts val="0"/>
              </a:spcBef>
              <a:spcAft>
                <a:spcPts val="0"/>
              </a:spcAft>
              <a:buSzPts val="852"/>
              <a:buNone/>
            </a:pPr>
            <a:r>
              <a:t/>
            </a:r>
            <a:endParaRPr sz="1795">
              <a:solidFill>
                <a:srgbClr val="000000"/>
              </a:solidFill>
              <a:highlight>
                <a:srgbClr val="F2F2F2"/>
              </a:highlight>
              <a:latin typeface="Arial"/>
              <a:ea typeface="Arial"/>
              <a:cs typeface="Arial"/>
              <a:sym typeface="Arial"/>
            </a:endParaRPr>
          </a:p>
          <a:p>
            <a:pPr indent="0" lvl="0" marL="0" rtl="0" algn="l">
              <a:lnSpc>
                <a:spcPct val="95000"/>
              </a:lnSpc>
              <a:spcBef>
                <a:spcPts val="0"/>
              </a:spcBef>
              <a:spcAft>
                <a:spcPts val="0"/>
              </a:spcAft>
              <a:buSzPts val="852"/>
              <a:buNone/>
            </a:pPr>
            <a:r>
              <a:t/>
            </a:r>
            <a:endParaRPr sz="1252">
              <a:solidFill>
                <a:srgbClr val="000000"/>
              </a:solidFill>
              <a:latin typeface="Arial"/>
              <a:ea typeface="Arial"/>
              <a:cs typeface="Arial"/>
              <a:sym typeface="Arial"/>
            </a:endParaRPr>
          </a:p>
          <a:p>
            <a:pPr indent="0" lvl="0" marL="0" rtl="0" algn="l">
              <a:lnSpc>
                <a:spcPct val="95000"/>
              </a:lnSpc>
              <a:spcBef>
                <a:spcPts val="0"/>
              </a:spcBef>
              <a:spcAft>
                <a:spcPts val="1200"/>
              </a:spcAft>
              <a:buSzPts val="852"/>
              <a:buNone/>
            </a:pPr>
            <a:r>
              <a:t/>
            </a:r>
            <a:endParaRPr sz="1407"/>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1303800" y="598575"/>
            <a:ext cx="7030500" cy="442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u="sng"/>
              <a:t>Table of contents</a:t>
            </a:r>
            <a:endParaRPr u="sng"/>
          </a:p>
        </p:txBody>
      </p:sp>
      <p:sp>
        <p:nvSpPr>
          <p:cNvPr id="77" name="Google Shape;77;p15"/>
          <p:cNvSpPr txBox="1"/>
          <p:nvPr>
            <p:ph idx="1" type="body"/>
          </p:nvPr>
        </p:nvSpPr>
        <p:spPr>
          <a:xfrm>
            <a:off x="1303800" y="1132800"/>
            <a:ext cx="7030500" cy="3857700"/>
          </a:xfrm>
          <a:prstGeom prst="rect">
            <a:avLst/>
          </a:prstGeom>
        </p:spPr>
        <p:txBody>
          <a:bodyPr anchorCtr="0" anchor="t" bIns="91425" lIns="91425" spcFirstLastPara="1" rIns="91425" wrap="square" tIns="91425">
            <a:noAutofit/>
          </a:bodyPr>
          <a:lstStyle/>
          <a:p>
            <a:pPr indent="-285750" lvl="0" marL="279400" marR="17780" rtl="0" algn="l">
              <a:lnSpc>
                <a:spcPct val="102699"/>
              </a:lnSpc>
              <a:spcBef>
                <a:spcPts val="0"/>
              </a:spcBef>
              <a:spcAft>
                <a:spcPts val="0"/>
              </a:spcAft>
              <a:buSzPts val="1900"/>
              <a:buFont typeface="Calibri"/>
              <a:buAutoNum type="arabicPeriod"/>
            </a:pPr>
            <a:r>
              <a:rPr lang="en" sz="1900">
                <a:latin typeface="Arial"/>
                <a:ea typeface="Arial"/>
                <a:cs typeface="Arial"/>
                <a:sym typeface="Arial"/>
              </a:rPr>
              <a:t>Introduction</a:t>
            </a:r>
            <a:r>
              <a:rPr lang="en" sz="2300">
                <a:latin typeface="Arial"/>
                <a:ea typeface="Arial"/>
                <a:cs typeface="Arial"/>
                <a:sym typeface="Arial"/>
              </a:rPr>
              <a:t> and </a:t>
            </a:r>
            <a:r>
              <a:rPr lang="en" sz="1900">
                <a:latin typeface="Arial"/>
                <a:ea typeface="Arial"/>
                <a:cs typeface="Arial"/>
                <a:sym typeface="Arial"/>
              </a:rPr>
              <a:t>Motivation</a:t>
            </a:r>
            <a:endParaRPr sz="23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Steps Involved </a:t>
            </a:r>
            <a:endParaRPr sz="19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Denavit–Hartenberg Frames and Table </a:t>
            </a:r>
            <a:endParaRPr sz="23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Forward and Inverse Kinematics Calculation and Verification</a:t>
            </a:r>
            <a:endParaRPr sz="23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Simulation </a:t>
            </a:r>
            <a:endParaRPr sz="23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Results</a:t>
            </a:r>
            <a:endParaRPr sz="1900">
              <a:latin typeface="Arial"/>
              <a:ea typeface="Arial"/>
              <a:cs typeface="Arial"/>
              <a:sym typeface="Arial"/>
            </a:endParaRPr>
          </a:p>
          <a:p>
            <a:pPr indent="-285750" lvl="0" marL="279400" marR="17780" rtl="0" algn="l">
              <a:lnSpc>
                <a:spcPct val="102699"/>
              </a:lnSpc>
              <a:spcBef>
                <a:spcPts val="655"/>
              </a:spcBef>
              <a:spcAft>
                <a:spcPts val="0"/>
              </a:spcAft>
              <a:buSzPts val="1900"/>
              <a:buFont typeface="Arial"/>
              <a:buAutoNum type="arabicPeriod"/>
            </a:pPr>
            <a:r>
              <a:rPr lang="en" sz="1900">
                <a:latin typeface="Arial"/>
                <a:ea typeface="Arial"/>
                <a:cs typeface="Arial"/>
                <a:sym typeface="Arial"/>
              </a:rPr>
              <a:t>Code</a:t>
            </a:r>
            <a:endParaRPr sz="1900">
              <a:latin typeface="Arial"/>
              <a:ea typeface="Arial"/>
              <a:cs typeface="Arial"/>
              <a:sym typeface="Arial"/>
            </a:endParaRPr>
          </a:p>
          <a:p>
            <a:pPr indent="-285750" lvl="0" marL="279400" marR="17780" rtl="0" algn="l">
              <a:lnSpc>
                <a:spcPct val="102699"/>
              </a:lnSpc>
              <a:spcBef>
                <a:spcPts val="655"/>
              </a:spcBef>
              <a:spcAft>
                <a:spcPts val="0"/>
              </a:spcAft>
              <a:buSzPts val="1900"/>
              <a:buFont typeface="Calibri"/>
              <a:buAutoNum type="arabicPeriod"/>
            </a:pPr>
            <a:r>
              <a:rPr lang="en" sz="1900">
                <a:latin typeface="Arial"/>
                <a:ea typeface="Arial"/>
                <a:cs typeface="Arial"/>
                <a:sym typeface="Arial"/>
              </a:rPr>
              <a:t>Conclusion</a:t>
            </a:r>
            <a:endParaRPr sz="1900">
              <a:latin typeface="Arial"/>
              <a:ea typeface="Arial"/>
              <a:cs typeface="Arial"/>
              <a:sym typeface="Arial"/>
            </a:endParaRPr>
          </a:p>
          <a:p>
            <a:pPr indent="-285750" lvl="0" marL="279400" marR="17780" rtl="0" algn="l">
              <a:lnSpc>
                <a:spcPct val="102699"/>
              </a:lnSpc>
              <a:spcBef>
                <a:spcPts val="655"/>
              </a:spcBef>
              <a:spcAft>
                <a:spcPts val="0"/>
              </a:spcAft>
              <a:buSzPts val="1900"/>
              <a:buFont typeface="Arial"/>
              <a:buAutoNum type="arabicPeriod"/>
            </a:pPr>
            <a:r>
              <a:rPr lang="en" sz="1900">
                <a:latin typeface="Arial"/>
                <a:ea typeface="Arial"/>
                <a:cs typeface="Arial"/>
                <a:sym typeface="Arial"/>
              </a:rPr>
              <a:t>Challenges Faced</a:t>
            </a:r>
            <a:endParaRPr sz="1900">
              <a:latin typeface="Arial"/>
              <a:ea typeface="Arial"/>
              <a:cs typeface="Arial"/>
              <a:sym typeface="Arial"/>
            </a:endParaRPr>
          </a:p>
          <a:p>
            <a:pPr indent="-285750" lvl="0" marL="279400" marR="17780" rtl="0" algn="l">
              <a:lnSpc>
                <a:spcPct val="102699"/>
              </a:lnSpc>
              <a:spcBef>
                <a:spcPts val="655"/>
              </a:spcBef>
              <a:spcAft>
                <a:spcPts val="0"/>
              </a:spcAft>
              <a:buSzPts val="1900"/>
              <a:buFont typeface="Arial"/>
              <a:buAutoNum type="arabicPeriod"/>
            </a:pPr>
            <a:r>
              <a:rPr lang="en" sz="1900">
                <a:latin typeface="Arial"/>
                <a:ea typeface="Arial"/>
                <a:cs typeface="Arial"/>
                <a:sym typeface="Arial"/>
              </a:rPr>
              <a:t>Contributions</a:t>
            </a:r>
            <a:endParaRPr sz="1900">
              <a:latin typeface="Arial"/>
              <a:ea typeface="Arial"/>
              <a:cs typeface="Arial"/>
              <a:sym typeface="Arial"/>
            </a:endParaRPr>
          </a:p>
          <a:p>
            <a:pPr indent="-158750" lvl="0" marL="279400" marR="17780" rtl="0" algn="l">
              <a:lnSpc>
                <a:spcPct val="102699"/>
              </a:lnSpc>
              <a:spcBef>
                <a:spcPts val="655"/>
              </a:spcBef>
              <a:spcAft>
                <a:spcPts val="0"/>
              </a:spcAft>
              <a:buClr>
                <a:srgbClr val="000000"/>
              </a:buClr>
              <a:buSzPts val="1100"/>
              <a:buFont typeface="Calibri"/>
              <a:buNone/>
            </a:pPr>
            <a:r>
              <a:t/>
            </a:r>
            <a:endParaRPr sz="2000">
              <a:latin typeface="Arial"/>
              <a:ea typeface="Arial"/>
              <a:cs typeface="Arial"/>
              <a:sym typeface="Arial"/>
            </a:endParaRPr>
          </a:p>
          <a:p>
            <a:pPr indent="0" lvl="0" marL="0" rtl="0" algn="l">
              <a:spcBef>
                <a:spcPts val="0"/>
              </a:spcBef>
              <a:spcAft>
                <a:spcPts val="1200"/>
              </a:spcAft>
              <a:buNone/>
            </a:pPr>
            <a:r>
              <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1303800" y="598575"/>
            <a:ext cx="7030500" cy="473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u="sng"/>
              <a:t>Introduction and Motivation</a:t>
            </a:r>
            <a:endParaRPr u="sng"/>
          </a:p>
        </p:txBody>
      </p:sp>
      <p:sp>
        <p:nvSpPr>
          <p:cNvPr id="83" name="Google Shape;83;p16"/>
          <p:cNvSpPr txBox="1"/>
          <p:nvPr>
            <p:ph idx="1" type="body"/>
          </p:nvPr>
        </p:nvSpPr>
        <p:spPr>
          <a:xfrm>
            <a:off x="1303800" y="1194025"/>
            <a:ext cx="7605600" cy="3867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AutoNum type="arabicPeriod"/>
            </a:pPr>
            <a:r>
              <a:rPr lang="en" sz="1600"/>
              <a:t>Agriculture has been humankind’s oldest yet most important economic activity. </a:t>
            </a:r>
            <a:endParaRPr sz="1600"/>
          </a:p>
          <a:p>
            <a:pPr indent="-330200" lvl="0" marL="457200" rtl="0" algn="l">
              <a:spcBef>
                <a:spcPts val="0"/>
              </a:spcBef>
              <a:spcAft>
                <a:spcPts val="0"/>
              </a:spcAft>
              <a:buSzPts val="1600"/>
              <a:buAutoNum type="arabicPeriod"/>
            </a:pPr>
            <a:r>
              <a:rPr lang="en" sz="1600"/>
              <a:t>The purpose of this project is to address the issues faced in the harvesting season due to the long going labor shortage. </a:t>
            </a:r>
            <a:endParaRPr sz="1600"/>
          </a:p>
          <a:p>
            <a:pPr indent="-330200" lvl="0" marL="457200" rtl="0" algn="l">
              <a:spcBef>
                <a:spcPts val="0"/>
              </a:spcBef>
              <a:spcAft>
                <a:spcPts val="0"/>
              </a:spcAft>
              <a:buSzPts val="1600"/>
              <a:buAutoNum type="arabicPeriod"/>
            </a:pPr>
            <a:r>
              <a:rPr lang="en" sz="1600"/>
              <a:t>The proposed design improves mobility and the mounted manipulator can control the position of grippers that harvest fruits and vegetables with enhanced speed and accuracy. </a:t>
            </a:r>
            <a:endParaRPr sz="1600"/>
          </a:p>
          <a:p>
            <a:pPr indent="-330200" lvl="0" marL="457200" rtl="0" algn="l">
              <a:spcBef>
                <a:spcPts val="0"/>
              </a:spcBef>
              <a:spcAft>
                <a:spcPts val="0"/>
              </a:spcAft>
              <a:buSzPts val="1600"/>
              <a:buAutoNum type="arabicPeriod"/>
            </a:pPr>
            <a:r>
              <a:rPr lang="en" sz="1600"/>
              <a:t>This reduces wastage and thereby increases yield. These robots can be deployed in numbers to tackle labor shortage and thereby increase profits in the harvest season.</a:t>
            </a:r>
            <a:endParaRPr sz="1600"/>
          </a:p>
          <a:p>
            <a:pPr indent="-330200" lvl="0" marL="457200" rtl="0" algn="l">
              <a:spcBef>
                <a:spcPts val="0"/>
              </a:spcBef>
              <a:spcAft>
                <a:spcPts val="0"/>
              </a:spcAft>
              <a:buSzPts val="1600"/>
              <a:buAutoNum type="arabicPeriod"/>
            </a:pPr>
            <a:r>
              <a:rPr lang="en" sz="1600"/>
              <a:t>For this purpose we have build a fruit picking robot with a 3 DOF manipulator attached over a movable base in an environment build appropriately for this task.</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1303800" y="598575"/>
            <a:ext cx="7030500" cy="564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Steps involved</a:t>
            </a:r>
            <a:endParaRPr b="1" u="sng"/>
          </a:p>
        </p:txBody>
      </p:sp>
      <p:sp>
        <p:nvSpPr>
          <p:cNvPr id="89" name="Google Shape;89;p17"/>
          <p:cNvSpPr txBox="1"/>
          <p:nvPr>
            <p:ph idx="1" type="body"/>
          </p:nvPr>
        </p:nvSpPr>
        <p:spPr>
          <a:xfrm>
            <a:off x="898125" y="1534225"/>
            <a:ext cx="8011200" cy="3388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Modeling the Robot base, basket and the Manipulator</a:t>
            </a:r>
            <a:endParaRPr sz="1800"/>
          </a:p>
          <a:p>
            <a:pPr indent="-342900" lvl="0" marL="457200" rtl="0" algn="l">
              <a:spcBef>
                <a:spcPts val="0"/>
              </a:spcBef>
              <a:spcAft>
                <a:spcPts val="0"/>
              </a:spcAft>
              <a:buSzPts val="1800"/>
              <a:buAutoNum type="arabicPeriod"/>
            </a:pPr>
            <a:r>
              <a:rPr lang="en" sz="1800"/>
              <a:t>Attaching an end effector (in our case a 2 finger gripper) to the final link.</a:t>
            </a:r>
            <a:endParaRPr sz="1800"/>
          </a:p>
          <a:p>
            <a:pPr indent="-342900" lvl="0" marL="457200" rtl="0" algn="l">
              <a:spcBef>
                <a:spcPts val="0"/>
              </a:spcBef>
              <a:spcAft>
                <a:spcPts val="0"/>
              </a:spcAft>
              <a:buSzPts val="1800"/>
              <a:buAutoNum type="arabicPeriod"/>
            </a:pPr>
            <a:r>
              <a:rPr lang="en" sz="1800"/>
              <a:t>Exporting URDF of the final assembly from Solidworks.</a:t>
            </a:r>
            <a:endParaRPr sz="1800"/>
          </a:p>
          <a:p>
            <a:pPr indent="-342900" lvl="0" marL="457200" rtl="0" algn="l">
              <a:spcBef>
                <a:spcPts val="0"/>
              </a:spcBef>
              <a:spcAft>
                <a:spcPts val="0"/>
              </a:spcAft>
              <a:buSzPts val="1800"/>
              <a:buAutoNum type="arabicPeriod"/>
            </a:pPr>
            <a:r>
              <a:rPr lang="en" sz="1800"/>
              <a:t>Creating xacro to attach all components to the robot base.</a:t>
            </a:r>
            <a:endParaRPr sz="1800"/>
          </a:p>
          <a:p>
            <a:pPr indent="-342900" lvl="0" marL="457200" rtl="0" algn="l">
              <a:spcBef>
                <a:spcPts val="0"/>
              </a:spcBef>
              <a:spcAft>
                <a:spcPts val="0"/>
              </a:spcAft>
              <a:buSzPts val="1800"/>
              <a:buAutoNum type="arabicPeriod"/>
            </a:pPr>
            <a:r>
              <a:rPr lang="en" sz="1800"/>
              <a:t>Creating gazebo plugin to attach camera.</a:t>
            </a:r>
            <a:endParaRPr sz="1800"/>
          </a:p>
          <a:p>
            <a:pPr indent="-342900" lvl="0" marL="457200" rtl="0" algn="l">
              <a:spcBef>
                <a:spcPts val="0"/>
              </a:spcBef>
              <a:spcAft>
                <a:spcPts val="0"/>
              </a:spcAft>
              <a:buSzPts val="1800"/>
              <a:buAutoNum type="arabicPeriod"/>
            </a:pPr>
            <a:r>
              <a:rPr lang="en" sz="1800"/>
              <a:t>Adding the controller to each joint in the robot.</a:t>
            </a:r>
            <a:endParaRPr sz="1800"/>
          </a:p>
          <a:p>
            <a:pPr indent="-342900" lvl="0" marL="457200" rtl="0" algn="l">
              <a:spcBef>
                <a:spcPts val="0"/>
              </a:spcBef>
              <a:spcAft>
                <a:spcPts val="0"/>
              </a:spcAft>
              <a:buSzPts val="1800"/>
              <a:buAutoNum type="arabicPeriod"/>
            </a:pPr>
            <a:r>
              <a:rPr lang="en" sz="1800"/>
              <a:t>Tuning PID </a:t>
            </a:r>
            <a:r>
              <a:rPr lang="en" sz="1800"/>
              <a:t>values</a:t>
            </a:r>
            <a:r>
              <a:rPr lang="en" sz="1800"/>
              <a:t> of the wheels and the manipulator joints.</a:t>
            </a:r>
            <a:endParaRPr sz="1800"/>
          </a:p>
          <a:p>
            <a:pPr indent="-342900" lvl="0" marL="457200" rtl="0" algn="l">
              <a:spcBef>
                <a:spcPts val="0"/>
              </a:spcBef>
              <a:spcAft>
                <a:spcPts val="0"/>
              </a:spcAft>
              <a:buSzPts val="1800"/>
              <a:buAutoNum type="arabicPeriod"/>
            </a:pPr>
            <a:r>
              <a:rPr lang="en" sz="1800"/>
              <a:t>Developing the pub-sub codes for the teleop and manipulator joints.</a:t>
            </a:r>
            <a:endParaRPr sz="1800"/>
          </a:p>
          <a:p>
            <a:pPr indent="-342900" lvl="0" marL="457200" rtl="0" algn="l">
              <a:spcBef>
                <a:spcPts val="0"/>
              </a:spcBef>
              <a:spcAft>
                <a:spcPts val="0"/>
              </a:spcAft>
              <a:buSzPts val="1800"/>
              <a:buAutoNum type="arabicPeriod"/>
            </a:pPr>
            <a:r>
              <a:rPr lang="en" sz="1800"/>
              <a:t>Creating custom gazebo world to simulate an apple farm</a:t>
            </a:r>
            <a:endParaRPr sz="1800"/>
          </a:p>
          <a:p>
            <a:pPr indent="0" lvl="0" marL="0" rtl="0" algn="l">
              <a:spcBef>
                <a:spcPts val="1200"/>
              </a:spcBef>
              <a:spcAft>
                <a:spcPts val="1200"/>
              </a:spcAft>
              <a:buNone/>
            </a:pPr>
            <a:r>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1303800" y="598575"/>
            <a:ext cx="7030500" cy="534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CAD models</a:t>
            </a:r>
            <a:endParaRPr b="1" u="sng"/>
          </a:p>
          <a:p>
            <a:pPr indent="0" lvl="0" marL="0" rtl="0" algn="l">
              <a:spcBef>
                <a:spcPts val="0"/>
              </a:spcBef>
              <a:spcAft>
                <a:spcPts val="0"/>
              </a:spcAft>
              <a:buNone/>
            </a:pPr>
            <a:r>
              <a:t/>
            </a:r>
            <a:endParaRPr/>
          </a:p>
        </p:txBody>
      </p:sp>
      <p:pic>
        <p:nvPicPr>
          <p:cNvPr id="95" name="Google Shape;95;p18"/>
          <p:cNvPicPr preferRelativeResize="0"/>
          <p:nvPr/>
        </p:nvPicPr>
        <p:blipFill>
          <a:blip r:embed="rId3">
            <a:alphaModFix/>
          </a:blip>
          <a:stretch>
            <a:fillRect/>
          </a:stretch>
        </p:blipFill>
        <p:spPr>
          <a:xfrm>
            <a:off x="5818400" y="1367525"/>
            <a:ext cx="3025225" cy="3775976"/>
          </a:xfrm>
          <a:prstGeom prst="rect">
            <a:avLst/>
          </a:prstGeom>
          <a:noFill/>
          <a:ln>
            <a:noFill/>
          </a:ln>
        </p:spPr>
      </p:pic>
      <p:pic>
        <p:nvPicPr>
          <p:cNvPr id="96" name="Google Shape;96;p18"/>
          <p:cNvPicPr preferRelativeResize="0"/>
          <p:nvPr/>
        </p:nvPicPr>
        <p:blipFill>
          <a:blip r:embed="rId4">
            <a:alphaModFix/>
          </a:blip>
          <a:stretch>
            <a:fillRect/>
          </a:stretch>
        </p:blipFill>
        <p:spPr>
          <a:xfrm>
            <a:off x="152400" y="1817100"/>
            <a:ext cx="5382751" cy="3174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314000" y="272025"/>
            <a:ext cx="7030500" cy="554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u="sng"/>
              <a:t>DH Frames and Table</a:t>
            </a:r>
            <a:endParaRPr b="1" u="sng"/>
          </a:p>
        </p:txBody>
      </p:sp>
      <p:pic>
        <p:nvPicPr>
          <p:cNvPr id="102" name="Google Shape;102;p19"/>
          <p:cNvPicPr preferRelativeResize="0"/>
          <p:nvPr/>
        </p:nvPicPr>
        <p:blipFill>
          <a:blip r:embed="rId3">
            <a:alphaModFix/>
          </a:blip>
          <a:stretch>
            <a:fillRect/>
          </a:stretch>
        </p:blipFill>
        <p:spPr>
          <a:xfrm>
            <a:off x="2867025" y="826725"/>
            <a:ext cx="4164473" cy="4205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graphicFrame>
        <p:nvGraphicFramePr>
          <p:cNvPr id="107" name="Google Shape;107;p20"/>
          <p:cNvGraphicFramePr/>
          <p:nvPr/>
        </p:nvGraphicFramePr>
        <p:xfrm>
          <a:off x="952500" y="857250"/>
          <a:ext cx="3000000" cy="3000000"/>
        </p:xfrm>
        <a:graphic>
          <a:graphicData uri="http://schemas.openxmlformats.org/drawingml/2006/table">
            <a:tbl>
              <a:tblPr>
                <a:noFill/>
                <a:tableStyleId>{96FB999E-58D7-443F-A254-7F67FD609C1A}</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rPr b="1" lang="en" u="sng">
                          <a:solidFill>
                            <a:schemeClr val="dk1"/>
                          </a:solidFill>
                        </a:rPr>
                        <a:t>Joints</a:t>
                      </a:r>
                      <a:endParaRPr b="1" u="sng">
                        <a:solidFill>
                          <a:schemeClr val="dk1"/>
                        </a:solidFill>
                      </a:endParaRPr>
                    </a:p>
                  </a:txBody>
                  <a:tcPr marT="91425" marB="91425" marR="91425" marL="91425"/>
                </a:tc>
                <a:tc>
                  <a:txBody>
                    <a:bodyPr/>
                    <a:lstStyle/>
                    <a:p>
                      <a:pPr indent="0" lvl="0" marL="0" rtl="0" algn="l">
                        <a:spcBef>
                          <a:spcPts val="0"/>
                        </a:spcBef>
                        <a:spcAft>
                          <a:spcPts val="0"/>
                        </a:spcAft>
                        <a:buNone/>
                      </a:pPr>
                      <a:r>
                        <a:rPr b="1" lang="en" u="sng">
                          <a:solidFill>
                            <a:schemeClr val="dk1"/>
                          </a:solidFill>
                        </a:rPr>
                        <a:t>α</a:t>
                      </a:r>
                      <a:endParaRPr b="1" u="sng">
                        <a:solidFill>
                          <a:schemeClr val="dk1"/>
                        </a:solidFill>
                      </a:endParaRPr>
                    </a:p>
                  </a:txBody>
                  <a:tcPr marT="91425" marB="91425" marR="91425" marL="91425"/>
                </a:tc>
                <a:tc>
                  <a:txBody>
                    <a:bodyPr/>
                    <a:lstStyle/>
                    <a:p>
                      <a:pPr indent="0" lvl="0" marL="0" rtl="0" algn="l">
                        <a:spcBef>
                          <a:spcPts val="0"/>
                        </a:spcBef>
                        <a:spcAft>
                          <a:spcPts val="0"/>
                        </a:spcAft>
                        <a:buNone/>
                      </a:pPr>
                      <a:r>
                        <a:rPr b="1" lang="en" u="sng">
                          <a:solidFill>
                            <a:schemeClr val="dk1"/>
                          </a:solidFill>
                        </a:rPr>
                        <a:t>d</a:t>
                      </a:r>
                      <a:endParaRPr b="1" u="sng">
                        <a:solidFill>
                          <a:schemeClr val="dk1"/>
                        </a:solidFill>
                      </a:endParaRPr>
                    </a:p>
                  </a:txBody>
                  <a:tcPr marT="91425" marB="91425" marR="91425" marL="91425"/>
                </a:tc>
                <a:tc>
                  <a:txBody>
                    <a:bodyPr/>
                    <a:lstStyle/>
                    <a:p>
                      <a:pPr indent="0" lvl="0" marL="0" rtl="0" algn="l">
                        <a:spcBef>
                          <a:spcPts val="0"/>
                        </a:spcBef>
                        <a:spcAft>
                          <a:spcPts val="0"/>
                        </a:spcAft>
                        <a:buNone/>
                      </a:pPr>
                      <a:r>
                        <a:rPr b="1" lang="en" u="sng">
                          <a:solidFill>
                            <a:schemeClr val="dk1"/>
                          </a:solidFill>
                        </a:rPr>
                        <a:t>a</a:t>
                      </a:r>
                      <a:endParaRPr b="1" u="sng">
                        <a:solidFill>
                          <a:schemeClr val="dk1"/>
                        </a:solidFill>
                      </a:endParaRPr>
                    </a:p>
                  </a:txBody>
                  <a:tcPr marT="91425" marB="91425" marR="91425" marL="91425"/>
                </a:tc>
                <a:tc>
                  <a:txBody>
                    <a:bodyPr/>
                    <a:lstStyle/>
                    <a:p>
                      <a:pPr indent="0" lvl="0" marL="0" rtl="0" algn="l">
                        <a:spcBef>
                          <a:spcPts val="0"/>
                        </a:spcBef>
                        <a:spcAft>
                          <a:spcPts val="0"/>
                        </a:spcAft>
                        <a:buNone/>
                      </a:pPr>
                      <a:r>
                        <a:rPr b="1" lang="en" u="sng">
                          <a:solidFill>
                            <a:schemeClr val="dk1"/>
                          </a:solidFill>
                        </a:rPr>
                        <a:t>Θ</a:t>
                      </a:r>
                      <a:endParaRPr b="1" u="sng">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J1</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D1</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J2</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Θ</a:t>
                      </a:r>
                      <a:r>
                        <a:rPr lang="en">
                          <a:solidFill>
                            <a:schemeClr val="dk1"/>
                          </a:solidFill>
                        </a:rPr>
                        <a:t>(2) </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D2</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-16.54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J3</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Θ</a:t>
                      </a:r>
                      <a:r>
                        <a:rPr lang="en">
                          <a:solidFill>
                            <a:schemeClr val="dk1"/>
                          </a:solidFill>
                        </a:rPr>
                        <a:t>(3)-90</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D3</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6.54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J4</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Θ</a:t>
                      </a:r>
                      <a:r>
                        <a:rPr lang="en">
                          <a:solidFill>
                            <a:schemeClr val="dk1"/>
                          </a:solidFill>
                        </a:rPr>
                        <a:t>(4)</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D4</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15.54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0</a:t>
                      </a:r>
                      <a:endParaRPr>
                        <a:solidFill>
                          <a:schemeClr val="dk1"/>
                        </a:solidFill>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